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2.svg" ContentType="image/svg+xml"/>
  <Override PartName="/ppt/media/image74.svg" ContentType="image/svg+xml"/>
  <Override PartName="/ppt/media/image7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85" d="100"/>
          <a:sy n="85" d="100"/>
        </p:scale>
        <p:origin x="590"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42</c:v>
                </c:pt>
                <c:pt idx="2">
                  <c:v>42</c:v>
                </c:pt>
                <c:pt idx="3">
                  <c:v>46</c:v>
                </c:pt>
                <c:pt idx="4">
                  <c:v>48</c:v>
                </c:pt>
                <c:pt idx="5">
                  <c:v>48</c:v>
                </c:pt>
                <c:pt idx="6">
                  <c:v>44</c:v>
                </c:pt>
                <c:pt idx="7">
                  <c:v>44</c:v>
                </c:pt>
                <c:pt idx="8">
                  <c:v>46</c:v>
                </c:pt>
                <c:pt idx="9">
                  <c:v>43</c:v>
                </c:pt>
                <c:pt idx="10">
                  <c:v>40</c:v>
                </c:pt>
                <c:pt idx="11">
                  <c:v>41</c:v>
                </c:pt>
                <c:pt idx="12">
                  <c:v>42</c:v>
                </c:pt>
                <c:pt idx="13">
                  <c:v>41</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33</c:v>
                </c:pt>
                <c:pt idx="1">
                  <c:v>34</c:v>
                </c:pt>
                <c:pt idx="2">
                  <c:v>32</c:v>
                </c:pt>
                <c:pt idx="3">
                  <c:v>31</c:v>
                </c:pt>
                <c:pt idx="4">
                  <c:v>26</c:v>
                </c:pt>
                <c:pt idx="5">
                  <c:v>25</c:v>
                </c:pt>
                <c:pt idx="6">
                  <c:v>27</c:v>
                </c:pt>
                <c:pt idx="7">
                  <c:v>31</c:v>
                </c:pt>
                <c:pt idx="8">
                  <c:v>35</c:v>
                </c:pt>
                <c:pt idx="9">
                  <c:v>25</c:v>
                </c:pt>
                <c:pt idx="10">
                  <c:v>34</c:v>
                </c:pt>
                <c:pt idx="11">
                  <c:v>27</c:v>
                </c:pt>
                <c:pt idx="12">
                  <c:v>32</c:v>
                </c:pt>
                <c:pt idx="13">
                  <c:v>34</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18</c:v>
                </c:pt>
                <c:pt idx="1">
                  <c:v>21</c:v>
                </c:pt>
                <c:pt idx="2">
                  <c:v>21</c:v>
                </c:pt>
                <c:pt idx="3">
                  <c:v>17</c:v>
                </c:pt>
                <c:pt idx="4">
                  <c:v>16</c:v>
                </c:pt>
                <c:pt idx="5">
                  <c:v>19</c:v>
                </c:pt>
                <c:pt idx="6">
                  <c:v>16</c:v>
                </c:pt>
                <c:pt idx="7">
                  <c:v>24</c:v>
                </c:pt>
                <c:pt idx="8">
                  <c:v>24</c:v>
                </c:pt>
                <c:pt idx="9">
                  <c:v>25</c:v>
                </c:pt>
                <c:pt idx="10">
                  <c:v>25</c:v>
                </c:pt>
                <c:pt idx="11">
                  <c:v>19</c:v>
                </c:pt>
                <c:pt idx="12">
                  <c:v>19</c:v>
                </c:pt>
                <c:pt idx="13">
                  <c:v>18</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46</c:v>
                </c:pt>
                <c:pt idx="1">
                  <c:v>43</c:v>
                </c:pt>
                <c:pt idx="2">
                  <c:v>47</c:v>
                </c:pt>
                <c:pt idx="3">
                  <c:v>48</c:v>
                </c:pt>
                <c:pt idx="4">
                  <c:v>41</c:v>
                </c:pt>
                <c:pt idx="5">
                  <c:v>48</c:v>
                </c:pt>
                <c:pt idx="6">
                  <c:v>50</c:v>
                </c:pt>
                <c:pt idx="7">
                  <c:v>41</c:v>
                </c:pt>
                <c:pt idx="8">
                  <c:v>49</c:v>
                </c:pt>
                <c:pt idx="9">
                  <c:v>42</c:v>
                </c:pt>
                <c:pt idx="10">
                  <c:v>42</c:v>
                </c:pt>
                <c:pt idx="11">
                  <c:v>43</c:v>
                </c:pt>
                <c:pt idx="12">
                  <c:v>40</c:v>
                </c:pt>
                <c:pt idx="13">
                  <c:v>45</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28</c:v>
                </c:pt>
                <c:pt idx="1">
                  <c:v>32</c:v>
                </c:pt>
                <c:pt idx="2">
                  <c:v>32</c:v>
                </c:pt>
                <c:pt idx="3">
                  <c:v>33</c:v>
                </c:pt>
                <c:pt idx="4">
                  <c:v>31</c:v>
                </c:pt>
                <c:pt idx="5">
                  <c:v>27</c:v>
                </c:pt>
                <c:pt idx="6">
                  <c:v>35</c:v>
                </c:pt>
                <c:pt idx="7">
                  <c:v>26</c:v>
                </c:pt>
                <c:pt idx="8">
                  <c:v>31</c:v>
                </c:pt>
                <c:pt idx="9">
                  <c:v>28</c:v>
                </c:pt>
                <c:pt idx="10">
                  <c:v>28</c:v>
                </c:pt>
                <c:pt idx="11">
                  <c:v>29</c:v>
                </c:pt>
                <c:pt idx="12">
                  <c:v>35</c:v>
                </c:pt>
                <c:pt idx="13">
                  <c:v>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16</c:v>
                </c:pt>
                <c:pt idx="1">
                  <c:v>15</c:v>
                </c:pt>
                <c:pt idx="2">
                  <c:v>20</c:v>
                </c:pt>
                <c:pt idx="3">
                  <c:v>20</c:v>
                </c:pt>
                <c:pt idx="4">
                  <c:v>20</c:v>
                </c:pt>
                <c:pt idx="5">
                  <c:v>21</c:v>
                </c:pt>
                <c:pt idx="6">
                  <c:v>15</c:v>
                </c:pt>
                <c:pt idx="7">
                  <c:v>22</c:v>
                </c:pt>
                <c:pt idx="8">
                  <c:v>18</c:v>
                </c:pt>
                <c:pt idx="9">
                  <c:v>19</c:v>
                </c:pt>
                <c:pt idx="10">
                  <c:v>23</c:v>
                </c:pt>
                <c:pt idx="11">
                  <c:v>15</c:v>
                </c:pt>
                <c:pt idx="12">
                  <c:v>18</c:v>
                </c:pt>
                <c:pt idx="13">
                  <c:v>24</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45</c:v>
                </c:pt>
                <c:pt idx="1">
                  <c:v>43</c:v>
                </c:pt>
                <c:pt idx="2">
                  <c:v>42</c:v>
                </c:pt>
                <c:pt idx="3">
                  <c:v>50</c:v>
                </c:pt>
                <c:pt idx="4">
                  <c:v>41</c:v>
                </c:pt>
                <c:pt idx="5">
                  <c:v>45</c:v>
                </c:pt>
                <c:pt idx="6">
                  <c:v>50</c:v>
                </c:pt>
                <c:pt idx="7">
                  <c:v>42</c:v>
                </c:pt>
                <c:pt idx="8">
                  <c:v>45</c:v>
                </c:pt>
                <c:pt idx="9">
                  <c:v>43</c:v>
                </c:pt>
                <c:pt idx="10">
                  <c:v>47</c:v>
                </c:pt>
                <c:pt idx="11">
                  <c:v>48</c:v>
                </c:pt>
                <c:pt idx="12">
                  <c:v>50</c:v>
                </c:pt>
                <c:pt idx="13">
                  <c:v>45</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32</c:v>
                </c:pt>
                <c:pt idx="1">
                  <c:v>26</c:v>
                </c:pt>
                <c:pt idx="2">
                  <c:v>33</c:v>
                </c:pt>
                <c:pt idx="3">
                  <c:v>29</c:v>
                </c:pt>
                <c:pt idx="4">
                  <c:v>31</c:v>
                </c:pt>
                <c:pt idx="5">
                  <c:v>28</c:v>
                </c:pt>
                <c:pt idx="6">
                  <c:v>33</c:v>
                </c:pt>
                <c:pt idx="7">
                  <c:v>35</c:v>
                </c:pt>
                <c:pt idx="8">
                  <c:v>27</c:v>
                </c:pt>
                <c:pt idx="9">
                  <c:v>31</c:v>
                </c:pt>
                <c:pt idx="10">
                  <c:v>34</c:v>
                </c:pt>
                <c:pt idx="11">
                  <c:v>32</c:v>
                </c:pt>
                <c:pt idx="12">
                  <c:v>26</c:v>
                </c:pt>
                <c:pt idx="13">
                  <c:v>30</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17</c:v>
                </c:pt>
                <c:pt idx="1">
                  <c:v>18</c:v>
                </c:pt>
                <c:pt idx="2">
                  <c:v>20</c:v>
                </c:pt>
                <c:pt idx="3">
                  <c:v>23</c:v>
                </c:pt>
                <c:pt idx="4">
                  <c:v>17</c:v>
                </c:pt>
                <c:pt idx="5">
                  <c:v>16</c:v>
                </c:pt>
                <c:pt idx="6">
                  <c:v>22</c:v>
                </c:pt>
                <c:pt idx="7">
                  <c:v>22</c:v>
                </c:pt>
                <c:pt idx="8">
                  <c:v>24</c:v>
                </c:pt>
                <c:pt idx="9">
                  <c:v>21</c:v>
                </c:pt>
                <c:pt idx="10">
                  <c:v>21</c:v>
                </c:pt>
                <c:pt idx="11">
                  <c:v>16</c:v>
                </c:pt>
                <c:pt idx="12">
                  <c:v>17</c:v>
                </c:pt>
                <c:pt idx="13">
                  <c:v>25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c:v>
                </c:pt>
                <c:pt idx="1">
                  <c:v>383.3</c:v>
                </c:pt>
                <c:pt idx="2">
                  <c:v>381.7</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6.png"/><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 Id="rId3" Type="http://schemas.openxmlformats.org/officeDocument/2006/relationships/image" Target="../media/image38.png"/><Relationship Id="rId4" Type="http://schemas.microsoft.com/office/2007/relationships/hdphoto" Target="../media/hdphoto7.wdp"/><Relationship Id="rId5" Type="http://schemas.openxmlformats.org/officeDocument/2006/relationships/image" Target="../media/image39.png"/><Relationship Id="rId6"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image" Target="../media/image47.png"/><Relationship Id="rId5" Type="http://schemas.microsoft.com/office/2007/relationships/hdphoto" Target="../media/hdphoto10.wdp"/><Relationship Id="rId6"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5.png"/><Relationship Id="rId4" Type="http://schemas.microsoft.com/office/2007/relationships/hdphoto" Target="../media/hdphoto8.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3.png"/><Relationship Id="rId3" Type="http://schemas.microsoft.com/office/2007/relationships/hdphoto" Target="../media/hdphoto11.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4.png"/><Relationship Id="rId4" Type="http://schemas.microsoft.com/office/2007/relationships/hdphoto" Target="../media/hdphoto12.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 Id="rId3" Type="http://schemas.microsoft.com/office/2007/relationships/hdphoto" Target="../media/hdphoto13.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microsoft.com/office/2007/relationships/hdphoto" Target="../media/hdphoto14.wdp"/><Relationship Id="rId4" Type="http://schemas.openxmlformats.org/officeDocument/2006/relationships/image" Target="../media/image4.png"/><Relationship Id="rId5" Type="http://schemas.openxmlformats.org/officeDocument/2006/relationships/image" Target="../media/image57.png"/><Relationship Id="rId6" Type="http://schemas.openxmlformats.org/officeDocument/2006/relationships/image" Target="../media/image58.GIF"/><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microsoft.com/office/2007/relationships/hdphoto" Target="../media/hdphoto15.wdp"/><Relationship Id="rId11" Type="http://schemas.openxmlformats.org/officeDocument/2006/relationships/image" Target="../media/image62.png"/><Relationship Id="rId12" Type="http://schemas.microsoft.com/office/2007/relationships/hdphoto" Target="../media/hdphoto16.wdp"/><Relationship Id="rId13" Type="http://schemas.openxmlformats.org/officeDocument/2006/relationships/image" Target="../media/image63.png"/><Relationship Id="rId14" Type="http://schemas.microsoft.com/office/2007/relationships/hdphoto" Target="../media/hdphoto17.wdp"/><Relationship Id="rId15" Type="http://schemas.openxmlformats.org/officeDocument/2006/relationships/image" Target="../media/image64.png"/><Relationship Id="rId16"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png"/><Relationship Id="rId3"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8.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9.png"/><Relationship Id="rId7" Type="http://schemas.openxmlformats.org/officeDocument/2006/relationships/hyperlink" Target="https://www.facebook.com/STI4SDG/" TargetMode="External"/><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svg"/><Relationship Id="rId11" Type="http://schemas.openxmlformats.org/officeDocument/2006/relationships/image" Target="../media/image73.png"/><Relationship Id="rId12" Type="http://schemas.openxmlformats.org/officeDocument/2006/relationships/image" Target="../media/image74.svg"/><Relationship Id="rId13" Type="http://schemas.openxmlformats.org/officeDocument/2006/relationships/image" Target="../media/image75.png"/><Relationship Id="rId14" Type="http://schemas.openxmlformats.org/officeDocument/2006/relationships/image" Target="../media/image76.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Engineering</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Society of Automotive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Institute of Electrical and Electronics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Global Robotaxi Market is propelled by advancements in autonomous vehicle technology and increasing global interest in smart mobility solutions. Key market players are utilizing AI, IoT, and Machine Learning for improved operability and user experience. Furthermore, stringent environmental regulations are pushing for emission-reducing transportation alternatives. Robust government initiatives for smart city development, coupled with growing acceptance towards shared mobility, are additional growth drivers. However, concerns about safety, legal, and privacy issues pose challenges. Overall, the future outlook is positive, as ongoing R&amp;D endeavors strive to overcome these hurdles and accelerate mainstream adoption of Robotaxis.</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071537"/>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Advancements in Autonomous Vehicle Technology: Global Robotaxi market's growth is principally driven by leaps in autonomous vehicle technology. These advancements include improved sensor capabilities, refined machine learning algorithms, and better mapping and localization systems, all of which aim at increasing automation and ensuring passenger safety. Industry players are collaborating with tech firms to expedite the development and deployment of robust autopilot systems, leading to a surge in Robotaxi adoptions.
Supportive Government Policies: Regulatory support from authorities worldwide provides another key market enabler for Robotaxis. Firstly, stringent carbon emission norms are pushing industries towards electric and autonomous vehicles. Secondly, governments are actively collaborating with firms to trial Robotaxi services, aiming to integrate them into urban transport systems. Additionally, resource allocation towards the development of necessary infrastructure, such as charging stations and V2X communication, complements the adoption of Robotaxis.</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96992"/>
            <a:ext cx="6013807" cy="3221237"/>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675768" y="1632311"/>
            <a:ext cx="6716172" cy="3221237"/>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7533870" y="4581586"/>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ROBOTAXI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8895942" y="4581585"/>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ROBOTAXI MARKET,2032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4"/>
          <a:stretch>
            <a:fillRect/>
          </a:stretch>
        </p:blipFill>
        <p:spPr>
          <a:xfrm>
            <a:off x="7963043" y="1537739"/>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95300" y="8084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64508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51086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07970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49026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6" name="TextBox 5">
            <a:extLst>
              <a:ext uri="{FF2B5EF4-FFF2-40B4-BE49-F238E27FC236}">
                <a16:creationId xmlns:a16="http://schemas.microsoft.com/office/drawing/2014/main" id="{7BAA96CD-19E6-155E-7C32-577DF97EF73C}"/>
              </a:ext>
            </a:extLst>
          </p:cNvPr>
          <p:cNvSpPr txBox="1"/>
          <p:nvPr/>
        </p:nvSpPr>
        <p:spPr>
          <a:xfrm>
            <a:off x="732184" y="113787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6223986" y="113787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2" cstate="print"/>
          <a:stretch>
            <a:fillRect/>
          </a:stretch>
        </p:blipFill>
        <p:spPr>
          <a:xfrm>
            <a:off x="728870" y="1425093"/>
            <a:ext cx="5342888" cy="3173411"/>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3" cstate="print"/>
          <a:stretch>
            <a:fillRect/>
          </a:stretch>
        </p:blipFill>
        <p:spPr>
          <a:xfrm>
            <a:off x="6252764" y="1531110"/>
            <a:ext cx="5342888" cy="3067394"/>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509457801"/>
              </p:ext>
            </p:extLst>
          </p:nvPr>
        </p:nvGraphicFramePr>
        <p:xfrm>
          <a:off x="333828" y="914401"/>
          <a:ext cx="11494377" cy="3397624"/>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913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906300">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Rapid advances in technology, particularly in artificial intelligence(Machine Learning, Deep Learning), sensor technology, and Internet of Things (IoT), are significantly impacting the global robotaxi market. These technological improvements have led to the development of highly sophisticated and efficient autonomous vehicles that can navigate through complex traffic scenarios, recognize traffic signals, and respond to changing road conditions. For instance, Waymo, a subsidiary of Alphabet Inc., is leveraging AI to develop self-learning robotaxis that can anticipate and react to a wide range of traffic situations. The robotaxis are also equipped with LIDAR, radar, and other advanced sensors for a 360-degree and three-dimensional mapping of the environment.
Additionally, growing urbanization is leading to a surge in transportation needs, thus challenging the efficiency of traditional transportation systems. Issues such as traffic congestion, fuel consumption, and air pollution highlight the need for more efficient, eco-friendly, and cost-effective transportation methods. Robotaxis, with their autonomous capabilities, can play a pivotal role in addressing these challenges. They are capable of reducing traffic congestion through optimal route selection, minimize fuel consumption through efficient driving manners, hence, leading to less carbon footprint. Tesla's electric robotaxis, for example, can drastically lower greenhouse gas emissions, aiding the fight against climate change.
Furthermore, regulations supporting clean and energy-efficient transport systems are also driving the marker. Governments around the world are introducing policies encouraging the adoption of autonomous electric vehicles to tackle environmental and traffic-related challenges. For instance, China is aggressively pursuing its New Energy Vehicle policy, thereby promoting electric self-driving taxis to reduce its carbon footprint. All these advancements are collectively playing a role in driving the global robotaxi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312025"/>
            <a:ext cx="11522439" cy="20987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Advanced Technologies and the Growing Need for Efficient Transportation Systems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72533947"/>
              </p:ext>
            </p:extLst>
          </p:nvPr>
        </p:nvGraphicFramePr>
        <p:xfrm>
          <a:off x="311603" y="914952"/>
          <a:ext cx="11494377" cy="3630153"/>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61434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15804">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4545106"/>
            <a:ext cx="11494377" cy="1885511"/>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graphicFrame>
        <p:nvGraphicFramePr>
          <p:cNvPr id="10" name="Table 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1" name="Chart 1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Historic Year 2019-2023 and Forecast to 2032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graphicFrame>
        <p:nvGraphicFramePr>
          <p:cNvPr id="24" name="Table 23"/>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5" name="Chart 24"/>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{{type_1}}, Historic Year 2019-2023 and Forecast to 2032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5.9. Case Study Analysis</a:t>
                      </a:r>
                    </a:p>
                  </a:txBody>
                  <a:tcPr>
                    <a:noFill/>
                    <a:lnL>
                      <a:noFill/>
                    </a:lnL>
                    <a:lnR>
                      <a:noFill/>
                    </a:lnR>
                    <a:lnT>
                      <a:noFill/>
                    </a:lnT>
                    <a:lnB>
                      <a:noFill/>
                    </a:lnB>
                  </a:tcPr>
                </a:tc>
                <a:tc>
                  <a:txBody>
                    <a:bodyPr/>
                    <a:lstStyle/>
                    <a:p>
                      <a:pPr>
                        <a:defRPr sz="1100" b="1">
                          <a:solidFill>
                            <a:srgbClr val="7030A0"/>
                          </a:solidFill>
                          <a:latin typeface="Pooppins"/>
                        </a:defRPr>
                      </a:pPr>
                      <a:r>
                        <a:t>8. Global ROBOTAXI Market Size by Component (2025-2032)</a:t>
                      </a:r>
                    </a:p>
                  </a:txBody>
                  <a:tcPr>
                    <a:noFill/>
                    <a:lnL>
                      <a:noFill/>
                    </a:lnL>
                    <a:lnR>
                      <a:noFill/>
                    </a:lnR>
                    <a:lnT>
                      <a:noFill/>
                    </a:lnT>
                    <a:lnB>
                      <a:noFill/>
                    </a:lnB>
                  </a:tcPr>
                </a:tc>
              </a:tr>
              <a:tr h="349623">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c>
                  <a:txBody>
                    <a:bodyPr/>
                    <a:lstStyle/>
                    <a:p>
                      <a:pPr>
                        <a:defRPr sz="1100" b="0">
                          <a:solidFill>
                            <a:srgbClr val="000000"/>
                          </a:solidFill>
                          <a:latin typeface="Pooppins"/>
                        </a:defRPr>
                      </a:pPr>
                      <a:r>
                        <a:t>          8.1. Hardware</a:t>
                      </a:r>
                    </a:p>
                  </a:txBody>
                  <a:tcPr>
                    <a:noFill/>
                    <a:lnL>
                      <a:noFill/>
                    </a:lnL>
                    <a:lnR>
                      <a:noFill/>
                    </a:lnR>
                    <a:lnT>
                      <a:noFill/>
                    </a:lnT>
                    <a:lnB>
                      <a:noFill/>
                    </a:lnB>
                  </a:tcPr>
                </a:tc>
              </a:tr>
              <a:tr h="349623">
                <a:tc>
                  <a:txBody>
                    <a:bodyPr/>
                    <a:lstStyle/>
                    <a:p>
                      <a:pPr>
                        <a:defRPr sz="1100" b="1">
                          <a:solidFill>
                            <a:srgbClr val="7030A0"/>
                          </a:solidFill>
                          <a:latin typeface="Pooppins"/>
                        </a:defRPr>
                      </a:pPr>
                      <a:r>
                        <a:t>6. Global ROBOTAXI Market Size by Vehicle Type (2025-2032)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(2025-2032)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(2025-2032)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(2025-2032)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(2025-2032)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32">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11.1.2. Canada</a:t>
                      </a:r>
                    </a:p>
                  </a:txBody>
                  <a:tcPr>
                    <a:noFill/>
                    <a:lnL>
                      <a:noFill/>
                    </a:lnL>
                    <a:lnR>
                      <a:noFill/>
                    </a:lnR>
                    <a:lnT>
                      <a:noFill/>
                    </a:lnT>
                    <a:lnB>
                      <a:noFill/>
                    </a:lnB>
                  </a:tcPr>
                </a:tc>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r>
              <a:tr h="349623">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32">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13724</TotalTime>
  <Words>2454</Words>
  <Application>Microsoft Office PowerPoint</Application>
  <PresentationFormat>Widescreen</PresentationFormat>
  <Paragraphs>504</Paragraphs>
  <Slides>41</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41</vt:i4>
      </vt:variant>
    </vt:vector>
  </HeadingPairs>
  <TitlesOfParts>
    <vt:vector size="55"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92</cp:revision>
  <dcterms:created xsi:type="dcterms:W3CDTF">2024-08-12T13:13:25Z</dcterms:created>
  <dcterms:modified xsi:type="dcterms:W3CDTF">2025-09-16T05:32:15Z</dcterms:modified>
</cp:coreProperties>
</file>